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6" r:id="rId5"/>
    <p:sldId id="274" r:id="rId6"/>
    <p:sldId id="275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B0E8-C22B-4BA0-A3E3-E82C0BE8B3C4}" type="datetimeFigureOut">
              <a:rPr lang="es-CO" smtClean="0"/>
              <a:pPr/>
              <a:t>28/04/2014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347782"/>
            <a:ext cx="5929322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</a:t>
            </a:r>
            <a:endParaRPr lang="es-CO" sz="48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pic>
        <p:nvPicPr>
          <p:cNvPr id="6146" name="Picture 2" descr="C:\inetpub\wwwroot\PASION\Imagenes\PuertoVirtual\Imagenes\_PuertoVirtual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33600"/>
            <a:ext cx="5154577" cy="186690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9990" y="5357826"/>
            <a:ext cx="7202538" cy="928694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Agencias de Aduana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2452" y="1352168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Agregar detalles a la Solicitud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638920" y="135330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 descr="Paso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928934"/>
            <a:ext cx="8215370" cy="21562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71472" y="2214554"/>
            <a:ext cx="817999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continuación se deben agregar los detalles de la carga que se desea retirar.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85860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Buscar información de la Carga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8586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2040898"/>
            <a:ext cx="71036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El sistema nos permite buscar mediante el documento de carga (BL) </a:t>
            </a:r>
          </a:p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los detalles de la carga 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7 Imagen" descr="Paso6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786058"/>
            <a:ext cx="7143768" cy="32491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14422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Agregando detalles (</a:t>
            </a:r>
            <a:r>
              <a:rPr lang="es-CO" sz="2200" b="1" dirty="0" err="1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) de la carga.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14422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28289" y="2071678"/>
            <a:ext cx="74481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En este punto puede seleccionar los ítems de la carga que desea adicionar a la solicitud.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6" name="15 Imagen" descr="Paso7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2" y="3000372"/>
            <a:ext cx="8775346" cy="280489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214422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err="1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 Agregados y opciones 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54844" y="121283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28662" y="1928802"/>
            <a:ext cx="77477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En este paso se muestran los ítems agregados a la solicitud y las opciones de edición o eliminación según sea el caso.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12 Imagen" descr="Paso8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786058"/>
            <a:ext cx="7795149" cy="2857520"/>
          </a:xfrm>
          <a:prstGeom prst="rect">
            <a:avLst/>
          </a:prstGeom>
        </p:spPr>
      </p:pic>
      <p:pic>
        <p:nvPicPr>
          <p:cNvPr id="14" name="13 Imagen" descr="Paso9 - cop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903759"/>
            <a:ext cx="7848612" cy="307183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22723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Finalizar o Enviar Solicitud</a:t>
            </a:r>
            <a:endParaRPr lang="es-CO" sz="2200" b="1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22723"/>
            <a:ext cx="603994" cy="49176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16118" y="1714488"/>
            <a:ext cx="709922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En este paso confirma y envía la solicitud, es el paso final y después de esto la solicitud no puede ser editada, solo puede ser cancelada pues ha sido enviada para su análisis.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12 Imagen" descr="Paso10 -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071810"/>
            <a:ext cx="7715272" cy="2821956"/>
          </a:xfrm>
          <a:prstGeom prst="rect">
            <a:avLst/>
          </a:prstGeom>
        </p:spPr>
      </p:pic>
      <p:pic>
        <p:nvPicPr>
          <p:cNvPr id="16" name="15 Imagen" descr="Paso11 - copia.png"/>
          <p:cNvPicPr>
            <a:picLocks noChangeAspect="1"/>
          </p:cNvPicPr>
          <p:nvPr/>
        </p:nvPicPr>
        <p:blipFill>
          <a:blip r:embed="rId4" cstate="print"/>
          <a:srcRect t="11238"/>
          <a:stretch>
            <a:fillRect/>
          </a:stretch>
        </p:blipFill>
        <p:spPr>
          <a:xfrm>
            <a:off x="500034" y="2571744"/>
            <a:ext cx="8501122" cy="36720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3" cstate="print"/>
          <a:srcRect l="12963" t="11230" r="55787" b="56953"/>
          <a:stretch>
            <a:fillRect/>
          </a:stretch>
        </p:blipFill>
        <p:spPr bwMode="auto">
          <a:xfrm>
            <a:off x="1835696" y="2996952"/>
            <a:ext cx="5813838" cy="338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1071538" y="1988840"/>
            <a:ext cx="757242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Ingresar en el menú al enlace: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Importaciones -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O" sz="2200" b="1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Asignación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CO" sz="2200" b="1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Transportador</a:t>
            </a:r>
            <a:endParaRPr kumimoji="0" lang="es-CO" sz="2200" b="1" i="0" u="sng" strike="noStrike" kern="1200" cap="none" spc="0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69168" y="98072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CO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Asignación de Transportador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22723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Ingresar el Consecutivo de Autorización</a:t>
            </a:r>
            <a:endParaRPr lang="es-CO" sz="2200" b="1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22723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8352928" cy="19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071538" y="1988840"/>
            <a:ext cx="70992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En este paso debe ingresar el consecutivo de autorización enviado al correo y hacer clic en el botón </a:t>
            </a:r>
            <a:r>
              <a:rPr lang="es-MX" b="1" spc="50" dirty="0" smtClean="0">
                <a:ln w="11430"/>
                <a:solidFill>
                  <a:srgbClr val="002060"/>
                </a:solidFill>
              </a:rPr>
              <a:t>Consultar</a:t>
            </a:r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22723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Seleccionar y añadir transportador.</a:t>
            </a:r>
            <a:endParaRPr lang="es-CO" sz="2200" b="1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22723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14329" t="28787" r="16142" b="29341"/>
          <a:stretch>
            <a:fillRect/>
          </a:stretch>
        </p:blipFill>
        <p:spPr bwMode="auto">
          <a:xfrm>
            <a:off x="1043608" y="3140968"/>
            <a:ext cx="717629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7848872" cy="285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000100" y="1928802"/>
            <a:ext cx="70992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A continuación debe seleccionar el transportador de la lista y hacer clic en el botón </a:t>
            </a:r>
            <a:r>
              <a:rPr lang="es-MX" b="1" spc="50" dirty="0" smtClean="0">
                <a:ln w="11430"/>
                <a:solidFill>
                  <a:srgbClr val="008000"/>
                </a:solidFill>
              </a:rPr>
              <a:t>añadir</a:t>
            </a:r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.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grpSp>
        <p:nvGrpSpPr>
          <p:cNvPr id="2" name="13 Grupo"/>
          <p:cNvGrpSpPr/>
          <p:nvPr/>
        </p:nvGrpSpPr>
        <p:grpSpPr>
          <a:xfrm>
            <a:off x="928662" y="1285860"/>
            <a:ext cx="6889398" cy="5166907"/>
            <a:chOff x="611560" y="620688"/>
            <a:chExt cx="7848872" cy="5760641"/>
          </a:xfrm>
        </p:grpSpPr>
        <p:grpSp>
          <p:nvGrpSpPr>
            <p:cNvPr id="3" name="4 Grupo"/>
            <p:cNvGrpSpPr/>
            <p:nvPr/>
          </p:nvGrpSpPr>
          <p:grpSpPr>
            <a:xfrm>
              <a:off x="611560" y="620688"/>
              <a:ext cx="7848872" cy="5760641"/>
              <a:chOff x="611560" y="620688"/>
              <a:chExt cx="7848872" cy="5760641"/>
            </a:xfrm>
          </p:grpSpPr>
          <p:pic>
            <p:nvPicPr>
              <p:cNvPr id="17" name="Picture 3" descr="C:\Users\igranados\Pictures\3D Small People\d-human-tablet-pc-image-work-path-3495907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217"/>
              <a:stretch>
                <a:fillRect/>
              </a:stretch>
            </p:blipFill>
            <p:spPr bwMode="auto">
              <a:xfrm>
                <a:off x="611560" y="620688"/>
                <a:ext cx="7848872" cy="5760641"/>
              </a:xfrm>
              <a:prstGeom prst="rect">
                <a:avLst/>
              </a:prstGeom>
              <a:noFill/>
            </p:spPr>
          </p:pic>
          <p:sp>
            <p:nvSpPr>
              <p:cNvPr id="18" name="17 Rectángulo"/>
              <p:cNvSpPr/>
              <p:nvPr/>
            </p:nvSpPr>
            <p:spPr>
              <a:xfrm>
                <a:off x="3182076" y="2492896"/>
                <a:ext cx="4176464" cy="28803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15 CuadroTexto"/>
            <p:cNvSpPr txBox="1"/>
            <p:nvPr/>
          </p:nvSpPr>
          <p:spPr>
            <a:xfrm>
              <a:off x="3603511" y="3328686"/>
              <a:ext cx="3600400" cy="113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Gracias…</a:t>
              </a:r>
              <a:endParaRPr lang="es-CO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85720" y="2214554"/>
            <a:ext cx="3600400" cy="4104456"/>
            <a:chOff x="107504" y="1496447"/>
            <a:chExt cx="4776028" cy="4740865"/>
          </a:xfrm>
        </p:grpSpPr>
        <p:pic>
          <p:nvPicPr>
            <p:cNvPr id="10" name="Picture 2" descr="C:\Users\igranados\Pictures\3D Small People\little-blank-card-people-1662433.jpg"/>
            <p:cNvPicPr>
              <a:picLocks noChangeAspect="1" noChangeArrowheads="1"/>
            </p:cNvPicPr>
            <p:nvPr/>
          </p:nvPicPr>
          <p:blipFill>
            <a:blip r:embed="rId2" cstate="print"/>
            <a:srcRect b="7163"/>
            <a:stretch>
              <a:fillRect/>
            </a:stretch>
          </p:blipFill>
          <p:spPr bwMode="auto">
            <a:xfrm>
              <a:off x="107504" y="1496447"/>
              <a:ext cx="4776028" cy="4740865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40880">
              <a:off x="1034330" y="2081264"/>
              <a:ext cx="3045547" cy="1386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89856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Proceso Actual</a:t>
            </a:r>
            <a:endParaRPr lang="es-CO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420889"/>
            <a:ext cx="5184576" cy="1722491"/>
          </a:xfrm>
        </p:spPr>
        <p:txBody>
          <a:bodyPr>
            <a:noAutofit/>
          </a:bodyPr>
          <a:lstStyle/>
          <a:p>
            <a:pPr algn="just"/>
            <a:r>
              <a:rPr lang="es-CO" sz="2400" dirty="0" smtClean="0"/>
              <a:t>Se realiza mediante la recepción física de un formato para la solicitud de servicios portuarios. </a:t>
            </a:r>
          </a:p>
        </p:txBody>
      </p:sp>
      <p:pic>
        <p:nvPicPr>
          <p:cNvPr id="12" name="11 Imagen" descr="FormatoSolcit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786190"/>
            <a:ext cx="4214842" cy="282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3d-small-people-successful-solution-20934263.jpg"/>
          <p:cNvPicPr>
            <a:picLocks noChangeAspect="1"/>
          </p:cNvPicPr>
          <p:nvPr/>
        </p:nvPicPr>
        <p:blipFill>
          <a:blip r:embed="rId2" cstate="print"/>
          <a:srcRect l="7031" t="11250" r="5781" b="8593"/>
          <a:stretch>
            <a:fillRect/>
          </a:stretch>
        </p:blipFill>
        <p:spPr>
          <a:xfrm>
            <a:off x="-31" y="2500306"/>
            <a:ext cx="2857520" cy="2627075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57232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Nuevo Proceso</a:t>
            </a:r>
            <a:endParaRPr lang="es-CO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2860" y="1844824"/>
            <a:ext cx="6143636" cy="4786346"/>
          </a:xfrm>
        </p:spPr>
        <p:txBody>
          <a:bodyPr anchor="ctr">
            <a:no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CO" sz="2000" dirty="0" smtClean="0"/>
              <a:t>A través de la Plataforma Puerto Virtual las agencias de aduanas solicitarán el retiro de la carga mediante un formulario web.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MX" sz="2000" dirty="0" smtClean="0"/>
              <a:t>Entregar en la oficina de Control Previo la documentación requerida junto al desprendible generado por el Sistema.</a:t>
            </a:r>
            <a:endParaRPr lang="es-CO" sz="2000" dirty="0" smtClean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CO" sz="2000" dirty="0" smtClean="0"/>
              <a:t>Control Previo realizará el análisis y autorización de la solicitud mediante el sistema y hará llegar automáticamente la autorización del retiro a vuelta de correo electrónico.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CO" sz="2000" dirty="0" smtClean="0"/>
              <a:t>Con el número de autorización la agencia realiza la asignación de transportadores en el sistema para que retiren la carga.</a:t>
            </a:r>
            <a:endParaRPr lang="es-CO" sz="2200" dirty="0" smtClean="0"/>
          </a:p>
        </p:txBody>
      </p:sp>
      <p:sp>
        <p:nvSpPr>
          <p:cNvPr id="9" name="8 Elipse"/>
          <p:cNvSpPr/>
          <p:nvPr/>
        </p:nvSpPr>
        <p:spPr>
          <a:xfrm>
            <a:off x="2857488" y="2060848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857488" y="3071810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857488" y="414908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857488" y="5517232"/>
            <a:ext cx="360040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  <p:bldP spid="9" grpId="0" animBg="1"/>
      <p:bldP spid="12" grpId="0" animBg="1"/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3306" y="1844824"/>
            <a:ext cx="5186370" cy="44644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800" dirty="0" smtClean="0"/>
              <a:t>Registro de Solicitudes de Retiro de Carga de Importación con disponibilidad 24/7 y desde cualquier lugar a través de la plataforma. </a:t>
            </a:r>
          </a:p>
          <a:p>
            <a:pPr algn="just"/>
            <a:r>
              <a:rPr lang="es-MX" sz="2800" dirty="0" smtClean="0"/>
              <a:t>Disminución de errores en el diligenciamiento de la solicitud.</a:t>
            </a:r>
          </a:p>
          <a:p>
            <a:pPr algn="just"/>
            <a:r>
              <a:rPr lang="es-MX" sz="2800" dirty="0" smtClean="0"/>
              <a:t>Agilidad en el proceso de análisis y autorización.</a:t>
            </a:r>
          </a:p>
          <a:p>
            <a:pPr algn="just"/>
            <a:r>
              <a:rPr lang="es-MX" sz="2800" dirty="0" smtClean="0"/>
              <a:t>Trazabilidad de sus solicitudes a través del Sistema.</a:t>
            </a:r>
          </a:p>
          <a:p>
            <a:pPr algn="just"/>
            <a:endParaRPr lang="es-MX" sz="2800" dirty="0" smtClean="0"/>
          </a:p>
          <a:p>
            <a:pPr algn="just"/>
            <a:endParaRPr lang="es-CO" sz="2800" dirty="0"/>
          </a:p>
        </p:txBody>
      </p:sp>
      <p:pic>
        <p:nvPicPr>
          <p:cNvPr id="4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Ventajas</a:t>
            </a:r>
            <a:endParaRPr lang="es-CO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cgamarra\Desktop\ventaj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177807" cy="319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6861448" cy="100811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Ingresar a la dirección URL </a:t>
            </a:r>
            <a:r>
              <a:rPr lang="es-CO" sz="2200" b="1" u="sng" dirty="0" smtClean="0">
                <a:solidFill>
                  <a:srgbClr val="00B0F0"/>
                </a:solidFill>
              </a:rPr>
              <a:t>www.spsm.com.co</a:t>
            </a: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916832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14620"/>
            <a:ext cx="72152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Solicitud de Retiro de Carga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85860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Acceder a la plataforma</a:t>
            </a: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8586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4414" y="1928802"/>
            <a:ext cx="746178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Para acceder a la plataforma debe ingresar sus credenciales a través del</a:t>
            </a:r>
          </a:p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formulario de inicio de sesión presente en la página principal.</a:t>
            </a:r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 t="2691" b="2242"/>
          <a:stretch>
            <a:fillRect/>
          </a:stretch>
        </p:blipFill>
        <p:spPr bwMode="auto">
          <a:xfrm>
            <a:off x="3143240" y="2928934"/>
            <a:ext cx="38481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301026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Ingresar al módulo Puerto Virtual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30102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5786" y="200024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Se selecciona el módulo llamado “Puerto Virtual”           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54292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785926"/>
            <a:ext cx="7572428" cy="9400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Seleccionar del menú la siguiente opción: </a:t>
            </a:r>
          </a:p>
          <a:p>
            <a:pPr algn="just">
              <a:buNone/>
            </a:pPr>
            <a:r>
              <a:rPr lang="es-CO" sz="2200" b="1" dirty="0" smtClean="0">
                <a:solidFill>
                  <a:schemeClr val="accent1">
                    <a:lumMod val="75000"/>
                  </a:schemeClr>
                </a:solidFill>
              </a:rPr>
              <a:t>Importaciones 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s-CO" sz="2200" b="1" dirty="0" smtClean="0">
                <a:solidFill>
                  <a:schemeClr val="accent1">
                    <a:lumMod val="75000"/>
                  </a:schemeClr>
                </a:solidFill>
              </a:rPr>
              <a:t> Solicitudes -&gt; Solicitud de Retiro de Carga </a:t>
            </a:r>
            <a:endParaRPr lang="es-CO" sz="22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571472" y="171448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Pas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8263723" cy="18002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423606"/>
            <a:ext cx="6861448" cy="648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Ingresar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datos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básicos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de la 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solicitud</a:t>
            </a: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642910" y="135330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 descr="Paso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00372"/>
            <a:ext cx="8166874" cy="25003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28596" y="221455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Se deben diligenciar los campos básicos de la solicitud y seguidamente hacer clic en el botón </a:t>
            </a:r>
            <a:r>
              <a:rPr lang="es-MX" b="1" spc="50" dirty="0" smtClean="0">
                <a:ln w="11430"/>
                <a:solidFill>
                  <a:srgbClr val="008000"/>
                </a:solidFill>
              </a:rPr>
              <a:t>Guardar.</a:t>
            </a:r>
            <a:endParaRPr lang="es-CO" b="1" spc="50" dirty="0">
              <a:ln w="11430"/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10608</TotalTime>
  <Words>474</Words>
  <Application>Microsoft Office PowerPoint</Application>
  <PresentationFormat>Presentación en pantalla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Plataforma</vt:lpstr>
      <vt:lpstr>Proceso Actual</vt:lpstr>
      <vt:lpstr>Nuevo Proceso</vt:lpstr>
      <vt:lpstr>Ventajas</vt:lpstr>
      <vt:lpstr>Solicitud de Retiro de Carga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Asignación de Transportador</vt:lpstr>
      <vt:lpstr>Diapositiva 16</vt:lpstr>
      <vt:lpstr>Diapositiva 17</vt:lpstr>
      <vt:lpstr>Diapositiva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Retiro de Carga de Importación</dc:title>
  <dc:creator>Irene Granados</dc:creator>
  <cp:lastModifiedBy>Henry Rodriguez</cp:lastModifiedBy>
  <cp:revision>446</cp:revision>
  <dcterms:created xsi:type="dcterms:W3CDTF">2014-02-21T20:18:42Z</dcterms:created>
  <dcterms:modified xsi:type="dcterms:W3CDTF">2014-04-28T23:14:43Z</dcterms:modified>
</cp:coreProperties>
</file>