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9" r:id="rId5"/>
    <p:sldId id="266" r:id="rId6"/>
    <p:sldId id="306" r:id="rId7"/>
    <p:sldId id="307" r:id="rId8"/>
    <p:sldId id="308" r:id="rId9"/>
    <p:sldId id="305" r:id="rId10"/>
    <p:sldId id="270" r:id="rId11"/>
    <p:sldId id="273" r:id="rId12"/>
    <p:sldId id="275" r:id="rId13"/>
    <p:sldId id="278" r:id="rId14"/>
    <p:sldId id="279" r:id="rId15"/>
    <p:sldId id="282" r:id="rId16"/>
    <p:sldId id="286" r:id="rId17"/>
    <p:sldId id="302" r:id="rId18"/>
    <p:sldId id="289" r:id="rId19"/>
    <p:sldId id="291" r:id="rId20"/>
    <p:sldId id="293" r:id="rId21"/>
    <p:sldId id="298" r:id="rId22"/>
    <p:sldId id="304" r:id="rId23"/>
    <p:sldId id="299" r:id="rId24"/>
    <p:sldId id="301" r:id="rId2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B0E8-C22B-4BA0-A3E3-E82C0BE8B3C4}" type="datetimeFigureOut">
              <a:rPr lang="es-CO" smtClean="0"/>
              <a:pPr/>
              <a:t>28/04/2014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6538-09FB-4F80-B254-414109AABED1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1B0E8-C22B-4BA0-A3E3-E82C0BE8B3C4}" type="datetimeFigureOut">
              <a:rPr lang="es-CO" smtClean="0"/>
              <a:pPr/>
              <a:t>28/04/2014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6538-09FB-4F80-B254-414109AABED1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1347782"/>
            <a:ext cx="5929322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4800" b="1" spc="50" dirty="0" smtClean="0">
                <a:ln w="1143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Plataforma</a:t>
            </a:r>
            <a:endParaRPr lang="es-CO" sz="4800" b="1" spc="50" dirty="0">
              <a:ln w="1143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pic>
        <p:nvPicPr>
          <p:cNvPr id="6146" name="Picture 2" descr="C:\inetpub\wwwroot\PASION\Imagenes\PuertoVirtual\Imagenes\_PuertoVirtual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133600"/>
            <a:ext cx="5154577" cy="186690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5000636"/>
            <a:ext cx="9144000" cy="1857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69990" y="5357826"/>
            <a:ext cx="6400800" cy="714380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</a:rPr>
              <a:t>Agentes Marítimos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132856"/>
            <a:ext cx="6861448" cy="1008112"/>
          </a:xfrm>
        </p:spPr>
        <p:txBody>
          <a:bodyPr>
            <a:normAutofit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Seleccionamos la Naviera, Motonave y Recalada. Luego d</a:t>
            </a:r>
            <a:r>
              <a:rPr lang="es-MX" sz="2200" b="1" dirty="0" smtClean="0">
                <a:solidFill>
                  <a:schemeClr val="accent6">
                    <a:lumMod val="75000"/>
                  </a:schemeClr>
                </a:solidFill>
              </a:rPr>
              <a:t>amos </a:t>
            </a:r>
            <a:r>
              <a:rPr lang="es-MX" sz="2200" b="1" dirty="0">
                <a:solidFill>
                  <a:schemeClr val="accent6">
                    <a:lumMod val="75000"/>
                  </a:schemeClr>
                </a:solidFill>
              </a:rPr>
              <a:t>Clic en el botón Buscar </a:t>
            </a:r>
            <a:r>
              <a:rPr lang="es-MX" sz="2200" b="1" dirty="0" err="1">
                <a:solidFill>
                  <a:schemeClr val="accent6">
                    <a:lumMod val="75000"/>
                  </a:schemeClr>
                </a:solidFill>
              </a:rPr>
              <a:t>BL’s</a:t>
            </a: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8435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Liberación de Fletes</a:t>
            </a:r>
            <a:b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MX" sz="2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Tipos de Carga distinto a Granel</a:t>
            </a:r>
            <a:endParaRPr lang="es-CO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467544" y="2132856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dterraza\Desktop\Imagenes\Interfaz_Naviero_LiberacionFle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8534638" cy="35198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285860"/>
            <a:ext cx="7488832" cy="648072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2200" b="1" dirty="0" smtClean="0">
                <a:solidFill>
                  <a:schemeClr val="accent6">
                    <a:lumMod val="75000"/>
                  </a:schemeClr>
                </a:solidFill>
              </a:rPr>
              <a:t>Seleccionamos los </a:t>
            </a:r>
            <a:r>
              <a:rPr lang="es-MX" sz="2200" b="1" dirty="0" err="1" smtClean="0">
                <a:solidFill>
                  <a:schemeClr val="accent6">
                    <a:lumMod val="75000"/>
                  </a:schemeClr>
                </a:solidFill>
              </a:rPr>
              <a:t>BL’s</a:t>
            </a:r>
            <a:r>
              <a:rPr lang="es-MX" sz="2200" b="1" dirty="0" smtClean="0">
                <a:solidFill>
                  <a:schemeClr val="accent6">
                    <a:lumMod val="75000"/>
                  </a:schemeClr>
                </a:solidFill>
              </a:rPr>
              <a:t> y damos Clic </a:t>
            </a:r>
            <a:r>
              <a:rPr lang="es-MX" sz="2200" b="1" dirty="0">
                <a:solidFill>
                  <a:schemeClr val="accent6">
                    <a:lumMod val="75000"/>
                  </a:schemeClr>
                </a:solidFill>
              </a:rPr>
              <a:t>en </a:t>
            </a:r>
            <a:r>
              <a:rPr lang="es-MX" sz="2200" b="1" dirty="0" smtClean="0">
                <a:solidFill>
                  <a:schemeClr val="accent6">
                    <a:lumMod val="75000"/>
                  </a:schemeClr>
                </a:solidFill>
              </a:rPr>
              <a:t>el botón </a:t>
            </a:r>
            <a:r>
              <a:rPr lang="es-MX" sz="2200" b="1" dirty="0">
                <a:solidFill>
                  <a:schemeClr val="accent6">
                    <a:lumMod val="75000"/>
                  </a:schemeClr>
                </a:solidFill>
              </a:rPr>
              <a:t>para liberar BL.</a:t>
            </a:r>
            <a:endParaRPr lang="es-CO" sz="2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467544" y="1268760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dterraza\Desktop\Imagenes\Interfaz_Naviero_LiberacionFletes_BLSeleccion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5760640" cy="47220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285860"/>
            <a:ext cx="6861448" cy="648072"/>
          </a:xfrm>
        </p:spPr>
        <p:txBody>
          <a:bodyPr>
            <a:normAutofit/>
          </a:bodyPr>
          <a:lstStyle/>
          <a:p>
            <a:pPr algn="just"/>
            <a:r>
              <a:rPr lang="es-MX" sz="2200" b="1" dirty="0" smtClean="0">
                <a:solidFill>
                  <a:schemeClr val="accent6">
                    <a:lumMod val="75000"/>
                  </a:schemeClr>
                </a:solidFill>
              </a:rPr>
              <a:t>Confirmamos la liberación de los </a:t>
            </a:r>
            <a:r>
              <a:rPr lang="es-MX" sz="2200" b="1" dirty="0" err="1" smtClean="0">
                <a:solidFill>
                  <a:schemeClr val="accent6">
                    <a:lumMod val="75000"/>
                  </a:schemeClr>
                </a:solidFill>
              </a:rPr>
              <a:t>BL’s</a:t>
            </a:r>
            <a:r>
              <a:rPr lang="es-MX" sz="2200" b="1" dirty="0" smtClean="0">
                <a:solidFill>
                  <a:schemeClr val="accent6">
                    <a:lumMod val="75000"/>
                  </a:schemeClr>
                </a:solidFill>
              </a:rPr>
              <a:t> seleccionados.</a:t>
            </a:r>
            <a:endParaRPr lang="es-CO" sz="2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467544" y="1285860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3392" y="2492896"/>
            <a:ext cx="5217216" cy="215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Liberación de Fletes</a:t>
            </a:r>
            <a:b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MX" sz="2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Tipo de Carga Granel</a:t>
            </a:r>
            <a:endParaRPr lang="es-CO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1043608" y="2060848"/>
            <a:ext cx="6861448" cy="648072"/>
          </a:xfrm>
        </p:spPr>
        <p:txBody>
          <a:bodyPr>
            <a:normAutofit/>
          </a:bodyPr>
          <a:lstStyle/>
          <a:p>
            <a:pPr algn="just"/>
            <a:r>
              <a:rPr lang="es-MX" sz="2200" b="1" dirty="0" smtClean="0">
                <a:solidFill>
                  <a:schemeClr val="accent6">
                    <a:lumMod val="75000"/>
                  </a:schemeClr>
                </a:solidFill>
              </a:rPr>
              <a:t>Damos clic en el ícono para ver detalle del BL.</a:t>
            </a:r>
            <a:endParaRPr lang="es-CO" sz="2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827584" y="2060848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475656" y="2677240"/>
            <a:ext cx="6552728" cy="3946942"/>
            <a:chOff x="1763688" y="2605232"/>
            <a:chExt cx="5616624" cy="3168877"/>
          </a:xfrm>
        </p:grpSpPr>
        <p:pic>
          <p:nvPicPr>
            <p:cNvPr id="9" name="15 Imagen" descr="Interfaz_Naviero_LiberacionFletes_Granel_SelItems.jpg"/>
            <p:cNvPicPr/>
            <p:nvPr/>
          </p:nvPicPr>
          <p:blipFill rotWithShape="1">
            <a:blip r:embed="rId3" cstate="print"/>
            <a:srcRect b="31275"/>
            <a:stretch/>
          </p:blipFill>
          <p:spPr>
            <a:xfrm>
              <a:off x="1763688" y="2605232"/>
              <a:ext cx="5616624" cy="2842550"/>
            </a:xfrm>
            <a:prstGeom prst="rect">
              <a:avLst/>
            </a:prstGeom>
          </p:spPr>
        </p:pic>
        <p:pic>
          <p:nvPicPr>
            <p:cNvPr id="8" name="15 Imagen" descr="Interfaz_Naviero_LiberacionFletes_Granel_SelItems.jpg"/>
            <p:cNvPicPr/>
            <p:nvPr/>
          </p:nvPicPr>
          <p:blipFill rotWithShape="1">
            <a:blip r:embed="rId3" cstate="print"/>
            <a:srcRect t="82467"/>
            <a:stretch/>
          </p:blipFill>
          <p:spPr>
            <a:xfrm>
              <a:off x="1763688" y="4976392"/>
              <a:ext cx="5616624" cy="79771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611560" y="1484784"/>
            <a:ext cx="6861448" cy="6480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200" b="1" dirty="0" smtClean="0">
                <a:solidFill>
                  <a:schemeClr val="accent6">
                    <a:lumMod val="75000"/>
                  </a:schemeClr>
                </a:solidFill>
              </a:rPr>
              <a:t>Digitamos la cantidad a liberar y damos clic en el botón Guardar</a:t>
            </a:r>
            <a:endParaRPr lang="es-CO" sz="2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40 Imagen" descr="Interfaz_Naviero_LiberacionFletes_Granel_Interfa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120" y="2132856"/>
            <a:ext cx="8306360" cy="4392488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395536" y="1412776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6861448" cy="648072"/>
          </a:xfrm>
        </p:spPr>
        <p:txBody>
          <a:bodyPr>
            <a:normAutofit/>
          </a:bodyPr>
          <a:lstStyle/>
          <a:p>
            <a:pPr algn="just"/>
            <a:r>
              <a:rPr lang="es-MX" sz="2200" b="1" dirty="0" smtClean="0">
                <a:solidFill>
                  <a:schemeClr val="accent6">
                    <a:lumMod val="75000"/>
                  </a:schemeClr>
                </a:solidFill>
              </a:rPr>
              <a:t>Confirmamos la liberación.</a:t>
            </a:r>
            <a:endParaRPr lang="es-CO" sz="2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827584" y="1556792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80928"/>
            <a:ext cx="5026558" cy="201622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7" y="2060848"/>
            <a:ext cx="7704857" cy="720080"/>
          </a:xfrm>
        </p:spPr>
        <p:txBody>
          <a:bodyPr>
            <a:normAutofit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Accedemos desde la Plataforma Puerto Virtual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917848"/>
            <a:ext cx="8435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Paz y Salvo de Contenedores</a:t>
            </a:r>
            <a:endParaRPr lang="es-CO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>
            <a:off x="827584" y="2060848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8378044" cy="385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7" y="2060848"/>
            <a:ext cx="7704857" cy="720080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Seleccionar la Empresa, Motonave y Recalada y damos clic en el Botón Buscar.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917848"/>
            <a:ext cx="8435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Paz y Salvo de Contenedores</a:t>
            </a:r>
            <a:endParaRPr lang="es-CO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>
            <a:off x="827584" y="2060848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19361" y="2953972"/>
            <a:ext cx="8245160" cy="3211332"/>
            <a:chOff x="519361" y="2953972"/>
            <a:chExt cx="8245160" cy="321133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361" y="2968148"/>
              <a:ext cx="8229104" cy="3197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64142" b="55223"/>
            <a:stretch/>
          </p:blipFill>
          <p:spPr bwMode="auto">
            <a:xfrm>
              <a:off x="5724128" y="2953972"/>
              <a:ext cx="3040393" cy="1375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060848"/>
            <a:ext cx="7416824" cy="720080"/>
          </a:xfrm>
        </p:spPr>
        <p:txBody>
          <a:bodyPr>
            <a:normAutofit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Seleccionamos la fecha y damos clic en el botón Guardar.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917848"/>
            <a:ext cx="8435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Paz y Salvo de Contenedores</a:t>
            </a:r>
            <a:endParaRPr lang="es-CO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>
            <a:off x="827584" y="2060848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13961" b="6631"/>
          <a:stretch/>
        </p:blipFill>
        <p:spPr bwMode="auto">
          <a:xfrm>
            <a:off x="881448" y="2636912"/>
            <a:ext cx="7434968" cy="409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060848"/>
            <a:ext cx="6861448" cy="720080"/>
          </a:xfrm>
        </p:spPr>
        <p:txBody>
          <a:bodyPr>
            <a:normAutofit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Confirmamos el registro.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917848"/>
            <a:ext cx="8435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Paz y Salvo de Contenedores</a:t>
            </a:r>
            <a:endParaRPr lang="es-CO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>
            <a:off x="827584" y="2060848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341" y="3284984"/>
            <a:ext cx="4963318" cy="196289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251520" y="2204864"/>
            <a:ext cx="3600400" cy="4104456"/>
            <a:chOff x="107504" y="1496447"/>
            <a:chExt cx="4776028" cy="4740865"/>
          </a:xfrm>
        </p:grpSpPr>
        <p:pic>
          <p:nvPicPr>
            <p:cNvPr id="10" name="Picture 2" descr="C:\Users\igranados\Pictures\3D Small People\little-blank-card-people-1662433.jpg"/>
            <p:cNvPicPr>
              <a:picLocks noChangeAspect="1" noChangeArrowheads="1"/>
            </p:cNvPicPr>
            <p:nvPr/>
          </p:nvPicPr>
          <p:blipFill>
            <a:blip r:embed="rId2" cstate="print"/>
            <a:srcRect b="7163"/>
            <a:stretch>
              <a:fillRect/>
            </a:stretch>
          </p:blipFill>
          <p:spPr bwMode="auto">
            <a:xfrm>
              <a:off x="107504" y="1496447"/>
              <a:ext cx="4776028" cy="4740865"/>
            </a:xfrm>
            <a:prstGeom prst="rect">
              <a:avLst/>
            </a:prstGeom>
            <a:noFill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40880">
              <a:off x="1034330" y="2081264"/>
              <a:ext cx="3045547" cy="13863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989856"/>
            <a:ext cx="8435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Proceso Actual</a:t>
            </a:r>
            <a:endParaRPr lang="es-CO" sz="4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2420889"/>
            <a:ext cx="5184576" cy="2304255"/>
          </a:xfrm>
        </p:spPr>
        <p:txBody>
          <a:bodyPr>
            <a:noAutofit/>
          </a:bodyPr>
          <a:lstStyle/>
          <a:p>
            <a:pPr algn="just"/>
            <a:r>
              <a:rPr lang="es-CO" sz="2400" dirty="0" smtClean="0"/>
              <a:t>El Agente Marítimo notifica por llamada telefónica, documento físico o correo electrónico sobre los fletes que fueron liberados o la fecha de paz y salvo de los contenedores.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988840"/>
            <a:ext cx="6861448" cy="6480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Seleccionamos los contenedores,  seleccionamos la fecha a registrar y damos clic en Guardar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917848"/>
            <a:ext cx="8435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Paz y Salvo de Contenedores</a:t>
            </a:r>
            <a:b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MX" sz="2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Registro Masivo</a:t>
            </a:r>
            <a:endParaRPr lang="es-CO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>
            <a:off x="774626" y="2060848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198" y="2668425"/>
            <a:ext cx="6458202" cy="405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844824"/>
            <a:ext cx="6861448" cy="504056"/>
          </a:xfrm>
        </p:spPr>
        <p:txBody>
          <a:bodyPr>
            <a:normAutofit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Accedemos desde la plataforma Puerto Virtual 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917848"/>
            <a:ext cx="8435280" cy="92697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Cesión de Permiso</a:t>
            </a:r>
            <a:endParaRPr lang="es-CO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>
            <a:off x="755576" y="1772816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74335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060848"/>
            <a:ext cx="6861448" cy="504056"/>
          </a:xfrm>
        </p:spPr>
        <p:txBody>
          <a:bodyPr>
            <a:normAutofit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Damos clic en nuevo </a:t>
            </a:r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Permiso.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917848"/>
            <a:ext cx="8435280" cy="92697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Cesión de Permiso</a:t>
            </a:r>
            <a:b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MX" sz="2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Registro de Permiso</a:t>
            </a:r>
            <a:endParaRPr lang="es-CO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>
            <a:off x="539552" y="2060848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28" y="2708920"/>
            <a:ext cx="8458844" cy="3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12776"/>
            <a:ext cx="6861448" cy="504056"/>
          </a:xfrm>
        </p:spPr>
        <p:txBody>
          <a:bodyPr>
            <a:normAutofit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Diligenciamos los datos para el registro del permiso.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>
            <a:off x="323528" y="1340768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773" y="2343901"/>
            <a:ext cx="6805612" cy="425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grpSp>
        <p:nvGrpSpPr>
          <p:cNvPr id="14" name="13 Grupo"/>
          <p:cNvGrpSpPr/>
          <p:nvPr/>
        </p:nvGrpSpPr>
        <p:grpSpPr>
          <a:xfrm>
            <a:off x="928662" y="1285860"/>
            <a:ext cx="6889398" cy="5166907"/>
            <a:chOff x="611560" y="620688"/>
            <a:chExt cx="7848872" cy="5760641"/>
          </a:xfrm>
        </p:grpSpPr>
        <p:grpSp>
          <p:nvGrpSpPr>
            <p:cNvPr id="15" name="4 Grupo"/>
            <p:cNvGrpSpPr/>
            <p:nvPr/>
          </p:nvGrpSpPr>
          <p:grpSpPr>
            <a:xfrm>
              <a:off x="611560" y="620688"/>
              <a:ext cx="7848872" cy="5760641"/>
              <a:chOff x="611560" y="620688"/>
              <a:chExt cx="7848872" cy="5760641"/>
            </a:xfrm>
          </p:grpSpPr>
          <p:pic>
            <p:nvPicPr>
              <p:cNvPr id="17" name="Picture 3" descr="C:\Users\igranados\Pictures\3D Small People\d-human-tablet-pc-image-work-path-34959079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9217"/>
              <a:stretch>
                <a:fillRect/>
              </a:stretch>
            </p:blipFill>
            <p:spPr bwMode="auto">
              <a:xfrm>
                <a:off x="611560" y="620688"/>
                <a:ext cx="7848872" cy="5760641"/>
              </a:xfrm>
              <a:prstGeom prst="rect">
                <a:avLst/>
              </a:prstGeom>
              <a:noFill/>
            </p:spPr>
          </p:pic>
          <p:sp>
            <p:nvSpPr>
              <p:cNvPr id="18" name="17 Rectángulo"/>
              <p:cNvSpPr/>
              <p:nvPr/>
            </p:nvSpPr>
            <p:spPr>
              <a:xfrm>
                <a:off x="3182076" y="2492896"/>
                <a:ext cx="4176464" cy="28803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6" name="15 CuadroTexto"/>
            <p:cNvSpPr txBox="1"/>
            <p:nvPr/>
          </p:nvSpPr>
          <p:spPr>
            <a:xfrm>
              <a:off x="3603511" y="3328686"/>
              <a:ext cx="3600400" cy="113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Gracias…</a:t>
              </a:r>
              <a:endParaRPr lang="es-CO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17943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igranados\Pictures\3D Small People\3d-white-people-worldwide-delivery-26396130.jpg"/>
          <p:cNvPicPr>
            <a:picLocks noChangeAspect="1" noChangeArrowheads="1"/>
          </p:cNvPicPr>
          <p:nvPr/>
        </p:nvPicPr>
        <p:blipFill>
          <a:blip r:embed="rId2" cstate="print"/>
          <a:srcRect l="4277" t="2667" b="7990"/>
          <a:stretch>
            <a:fillRect/>
          </a:stretch>
        </p:blipFill>
        <p:spPr bwMode="auto">
          <a:xfrm>
            <a:off x="28182" y="2348880"/>
            <a:ext cx="3607714" cy="3600400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989856"/>
            <a:ext cx="8435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Nuevo Proceso</a:t>
            </a:r>
            <a:br>
              <a:rPr lang="es-MX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MX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Liberación fletes</a:t>
            </a:r>
            <a:endParaRPr lang="es-CO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2060848"/>
            <a:ext cx="5184576" cy="4320479"/>
          </a:xfrm>
        </p:spPr>
        <p:txBody>
          <a:bodyPr anchor="ctr">
            <a:noAutofit/>
          </a:bodyPr>
          <a:lstStyle/>
          <a:p>
            <a:pPr lvl="0" algn="just"/>
            <a:r>
              <a:rPr lang="es-CO" sz="2200" dirty="0" smtClean="0"/>
              <a:t>A través de la Plataforma Puerto Virtual buscamos los BL a Liberar.</a:t>
            </a:r>
          </a:p>
          <a:p>
            <a:pPr lvl="0" algn="just"/>
            <a:endParaRPr lang="es-CO" sz="2200" dirty="0" smtClean="0"/>
          </a:p>
          <a:p>
            <a:pPr lvl="0" algn="just"/>
            <a:r>
              <a:rPr lang="es-MX" sz="2200" dirty="0" smtClean="0"/>
              <a:t>Luego, seleccionamos los BL a liberar.  Si el Tipo de Carga es Granel, escribimos la cantidad a liberar.</a:t>
            </a:r>
          </a:p>
          <a:p>
            <a:pPr lvl="0" algn="just"/>
            <a:endParaRPr lang="es-MX" sz="2200" dirty="0" smtClean="0"/>
          </a:p>
          <a:p>
            <a:pPr lvl="0" algn="just"/>
            <a:r>
              <a:rPr lang="es-MX" sz="2200" dirty="0" smtClean="0"/>
              <a:t>Finalmente, registramos la liberación parcial o total del o los fletes.</a:t>
            </a:r>
            <a:endParaRPr lang="es-CO" sz="2200" dirty="0" smtClean="0"/>
          </a:p>
        </p:txBody>
      </p:sp>
      <p:sp>
        <p:nvSpPr>
          <p:cNvPr id="9" name="8 Elipse"/>
          <p:cNvSpPr/>
          <p:nvPr/>
        </p:nvSpPr>
        <p:spPr>
          <a:xfrm>
            <a:off x="3491880" y="2564904"/>
            <a:ext cx="360040" cy="3600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491880" y="3717032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491880" y="5157192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908720"/>
            <a:ext cx="871296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Nuevo Proceso</a:t>
            </a:r>
            <a:br>
              <a:rPr lang="es-MX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s-MX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Paz y Salvo de Contenedores</a:t>
            </a:r>
            <a:endParaRPr lang="es-CO" sz="2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1988840"/>
            <a:ext cx="5544616" cy="4320479"/>
          </a:xfrm>
        </p:spPr>
        <p:txBody>
          <a:bodyPr anchor="ctr">
            <a:noAutofit/>
          </a:bodyPr>
          <a:lstStyle/>
          <a:p>
            <a:pPr lvl="0" algn="just"/>
            <a:r>
              <a:rPr lang="es-CO" sz="2200" dirty="0" smtClean="0"/>
              <a:t>A través de la Plataforma Puerto Virtual buscamos los contenedores.</a:t>
            </a:r>
          </a:p>
          <a:p>
            <a:pPr lvl="0" algn="just"/>
            <a:endParaRPr lang="es-CO" sz="2200" dirty="0" smtClean="0"/>
          </a:p>
          <a:p>
            <a:pPr lvl="0" algn="just"/>
            <a:r>
              <a:rPr lang="es-MX" sz="2200" dirty="0" smtClean="0"/>
              <a:t>Seleccionamos la fecha de paz y salvo.</a:t>
            </a:r>
          </a:p>
          <a:p>
            <a:pPr lvl="0" algn="just"/>
            <a:endParaRPr lang="es-MX" sz="2200" dirty="0" smtClean="0"/>
          </a:p>
          <a:p>
            <a:pPr lvl="0" algn="just"/>
            <a:r>
              <a:rPr lang="es-MX" sz="2200" dirty="0" smtClean="0"/>
              <a:t>Finalmente, confirmamos el registro de la fecha de paz y salvo para el o los contenedores seleccionados.</a:t>
            </a:r>
            <a:endParaRPr lang="es-CO" sz="2200" dirty="0" smtClean="0"/>
          </a:p>
        </p:txBody>
      </p:sp>
      <p:sp>
        <p:nvSpPr>
          <p:cNvPr id="9" name="8 Elipse"/>
          <p:cNvSpPr/>
          <p:nvPr/>
        </p:nvSpPr>
        <p:spPr>
          <a:xfrm>
            <a:off x="3131840" y="2636912"/>
            <a:ext cx="360040" cy="3600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131840" y="3789040"/>
            <a:ext cx="360040" cy="3600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131840" y="4581128"/>
            <a:ext cx="360040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 descr="C:\Users\igranados\Pictures\3D Small People\d-small-people-checklist-person-image-white-background-32740005 (1).jpg"/>
          <p:cNvPicPr>
            <a:picLocks noChangeAspect="1" noChangeArrowheads="1"/>
          </p:cNvPicPr>
          <p:nvPr/>
        </p:nvPicPr>
        <p:blipFill>
          <a:blip r:embed="rId3" cstate="print"/>
          <a:srcRect r="12241"/>
          <a:stretch>
            <a:fillRect/>
          </a:stretch>
        </p:blipFill>
        <p:spPr bwMode="auto">
          <a:xfrm>
            <a:off x="539552" y="2097662"/>
            <a:ext cx="2088232" cy="2915514"/>
          </a:xfrm>
          <a:prstGeom prst="rect">
            <a:avLst/>
          </a:prstGeom>
          <a:noFill/>
        </p:spPr>
      </p:pic>
      <p:pic>
        <p:nvPicPr>
          <p:cNvPr id="14" name="Picture 3" descr="C:\Users\igranados\Pictures\3D Small People\container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75856" y="1974871"/>
            <a:ext cx="5410944" cy="4525963"/>
          </a:xfrm>
        </p:spPr>
        <p:txBody>
          <a:bodyPr anchor="ctr">
            <a:normAutofit/>
          </a:bodyPr>
          <a:lstStyle/>
          <a:p>
            <a:pPr algn="just"/>
            <a:r>
              <a:rPr lang="es-MX" sz="2700" dirty="0" smtClean="0"/>
              <a:t>Registro de Fletes Liberados y Fecha de Paz y Salvo de Contenedores con disponibilidad 24/7 y desde cualquier lugar.</a:t>
            </a:r>
          </a:p>
          <a:p>
            <a:pPr algn="just">
              <a:buNone/>
            </a:pPr>
            <a:endParaRPr lang="es-MX" sz="2700" dirty="0" smtClean="0"/>
          </a:p>
          <a:p>
            <a:pPr algn="just"/>
            <a:r>
              <a:rPr lang="es-MX" sz="2700" dirty="0" smtClean="0"/>
              <a:t>Validación y control automático de los Fletes Liberados y Fecha Paz y Salvo de Contenedores a través del  Sistema.</a:t>
            </a:r>
            <a:endParaRPr lang="es-CO" sz="2800" dirty="0"/>
          </a:p>
        </p:txBody>
      </p:sp>
      <p:pic>
        <p:nvPicPr>
          <p:cNvPr id="4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8580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Ventajas</a:t>
            </a:r>
            <a:endParaRPr lang="es-CO" sz="4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C:\Users\cgamarra\Desktop\ventaj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862" y="2420888"/>
            <a:ext cx="2909524" cy="2925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988840"/>
            <a:ext cx="6861448" cy="1008112"/>
          </a:xfrm>
        </p:spPr>
        <p:txBody>
          <a:bodyPr>
            <a:normAutofit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Ingresar a la dirección URL </a:t>
            </a:r>
            <a:r>
              <a:rPr lang="es-CO" sz="2200" b="1" u="sng" dirty="0" smtClean="0">
                <a:solidFill>
                  <a:srgbClr val="00B0F0"/>
                </a:solidFill>
              </a:rPr>
              <a:t>www.spsm.com.co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917848"/>
            <a:ext cx="8435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Liberación de Fletes</a:t>
            </a:r>
            <a:endParaRPr lang="es-CO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467544" y="1916832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714620"/>
            <a:ext cx="721523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285860"/>
            <a:ext cx="6861448" cy="648072"/>
          </a:xfrm>
        </p:spPr>
        <p:txBody>
          <a:bodyPr>
            <a:normAutofit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Acceder a la plataforma</a:t>
            </a: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467544" y="1285860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14414" y="1928802"/>
            <a:ext cx="746178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Para acceder a la plataforma debe ingresar sus credenciales a través del</a:t>
            </a:r>
          </a:p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formulario de inicio de sesión presente en la página principal.</a:t>
            </a:r>
          </a:p>
        </p:txBody>
      </p:sp>
      <p:pic>
        <p:nvPicPr>
          <p:cNvPr id="14" name="13 Imagen"/>
          <p:cNvPicPr/>
          <p:nvPr/>
        </p:nvPicPr>
        <p:blipFill>
          <a:blip r:embed="rId3" cstate="print"/>
          <a:srcRect t="2691" b="2242"/>
          <a:stretch>
            <a:fillRect/>
          </a:stretch>
        </p:blipFill>
        <p:spPr bwMode="auto">
          <a:xfrm>
            <a:off x="3143240" y="2928934"/>
            <a:ext cx="38481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301026"/>
            <a:ext cx="6861448" cy="648072"/>
          </a:xfrm>
        </p:spPr>
        <p:txBody>
          <a:bodyPr>
            <a:normAutofit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Ingresar al módulo Puerto Virtual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sp>
        <p:nvSpPr>
          <p:cNvPr id="7" name="6 Elipse"/>
          <p:cNvSpPr/>
          <p:nvPr/>
        </p:nvSpPr>
        <p:spPr>
          <a:xfrm>
            <a:off x="467544" y="1301026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85786" y="200024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MX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Se selecciona el módulo llamado “Puerto Virtual”           </a:t>
            </a:r>
            <a:endParaRPr lang="es-CO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071810"/>
            <a:ext cx="54292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88840"/>
            <a:ext cx="6861448" cy="648072"/>
          </a:xfrm>
        </p:spPr>
        <p:txBody>
          <a:bodyPr>
            <a:normAutofit fontScale="92500"/>
          </a:bodyPr>
          <a:lstStyle/>
          <a:p>
            <a:pPr algn="just"/>
            <a:r>
              <a:rPr lang="es-CO" sz="2200" b="1" dirty="0" smtClean="0">
                <a:solidFill>
                  <a:schemeClr val="accent6">
                    <a:lumMod val="75000"/>
                  </a:schemeClr>
                </a:solidFill>
              </a:rPr>
              <a:t>Se ingresa al enlace Importaciones &gt; Liberación de fletes </a:t>
            </a:r>
            <a:endParaRPr lang="es-CO" sz="2200" b="1" u="sng" dirty="0" smtClean="0">
              <a:solidFill>
                <a:srgbClr val="00B0F0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917848"/>
            <a:ext cx="8435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s-MX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Liberación de Fletes</a:t>
            </a:r>
            <a:endParaRPr lang="es-CO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3" descr="C:\inetpub\wwwroot\SIP\Imagenes\SupWebSPS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108012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114" y="2564904"/>
            <a:ext cx="887498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683568" y="1988840"/>
            <a:ext cx="504056" cy="50405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9420</TotalTime>
  <Words>428</Words>
  <Application>Microsoft Office PowerPoint</Application>
  <PresentationFormat>Presentación en pantalla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Plataforma</vt:lpstr>
      <vt:lpstr>Proceso Actual</vt:lpstr>
      <vt:lpstr>Nuevo Proceso Liberación fletes</vt:lpstr>
      <vt:lpstr>Nuevo Proceso Paz y Salvo de Contenedores</vt:lpstr>
      <vt:lpstr>Ventajas</vt:lpstr>
      <vt:lpstr>Liberación de Fletes</vt:lpstr>
      <vt:lpstr>Diapositiva 7</vt:lpstr>
      <vt:lpstr>Diapositiva 8</vt:lpstr>
      <vt:lpstr>Liberación de Fletes</vt:lpstr>
      <vt:lpstr>Liberación de Fletes  Tipos de Carga distinto a Granel</vt:lpstr>
      <vt:lpstr>Diapositiva 11</vt:lpstr>
      <vt:lpstr>Diapositiva 12</vt:lpstr>
      <vt:lpstr>Liberación de Fletes  Tipo de Carga Granel</vt:lpstr>
      <vt:lpstr>Diapositiva 14</vt:lpstr>
      <vt:lpstr>Diapositiva 15</vt:lpstr>
      <vt:lpstr>Paz y Salvo de Contenedores</vt:lpstr>
      <vt:lpstr>Paz y Salvo de Contenedores</vt:lpstr>
      <vt:lpstr>Paz y Salvo de Contenedores</vt:lpstr>
      <vt:lpstr>Paz y Salvo de Contenedores</vt:lpstr>
      <vt:lpstr>Paz y Salvo de Contenedores Registro Masivo</vt:lpstr>
      <vt:lpstr>Cesión de Permiso</vt:lpstr>
      <vt:lpstr>Cesión de Permiso Registro de Permiso</vt:lpstr>
      <vt:lpstr>Diapositiva 23</vt:lpstr>
      <vt:lpstr>Diapositiva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Retiro de Carga de Importación</dc:title>
  <dc:creator>Irene Granados</dc:creator>
  <cp:lastModifiedBy>Irene Granados</cp:lastModifiedBy>
  <cp:revision>399</cp:revision>
  <dcterms:created xsi:type="dcterms:W3CDTF">2014-02-21T20:18:42Z</dcterms:created>
  <dcterms:modified xsi:type="dcterms:W3CDTF">2014-04-28T23:18:23Z</dcterms:modified>
</cp:coreProperties>
</file>